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64" r:id="rId3"/>
    <p:sldId id="263" r:id="rId4"/>
    <p:sldId id="266" r:id="rId5"/>
    <p:sldId id="267" r:id="rId6"/>
    <p:sldId id="268" r:id="rId7"/>
    <p:sldId id="270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>
      <p:cViewPr varScale="1">
        <p:scale>
          <a:sx n="175" d="100"/>
          <a:sy n="175" d="100"/>
        </p:scale>
        <p:origin x="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CBE7-D0BF-284A-AC99-A36F877BAC0A}" type="datetimeFigureOut">
              <a:rPr lang="en-FR" smtClean="0"/>
              <a:t>22/05/2023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C282-4096-2542-B786-0886D7683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5485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CBE7-D0BF-284A-AC99-A36F877BAC0A}" type="datetimeFigureOut">
              <a:rPr lang="en-FR" smtClean="0"/>
              <a:t>22/05/2023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C282-4096-2542-B786-0886D7683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9060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CBE7-D0BF-284A-AC99-A36F877BAC0A}" type="datetimeFigureOut">
              <a:rPr lang="en-FR" smtClean="0"/>
              <a:t>22/05/2023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C282-4096-2542-B786-0886D7683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0100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CBE7-D0BF-284A-AC99-A36F877BAC0A}" type="datetimeFigureOut">
              <a:rPr lang="en-FR" smtClean="0"/>
              <a:t>22/05/2023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C282-4096-2542-B786-0886D7683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9908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CBE7-D0BF-284A-AC99-A36F877BAC0A}" type="datetimeFigureOut">
              <a:rPr lang="en-FR" smtClean="0"/>
              <a:t>22/05/2023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C282-4096-2542-B786-0886D7683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2552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CBE7-D0BF-284A-AC99-A36F877BAC0A}" type="datetimeFigureOut">
              <a:rPr lang="en-FR" smtClean="0"/>
              <a:t>22/05/2023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C282-4096-2542-B786-0886D7683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2048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CBE7-D0BF-284A-AC99-A36F877BAC0A}" type="datetimeFigureOut">
              <a:rPr lang="en-FR" smtClean="0"/>
              <a:t>22/05/2023</a:t>
            </a:fld>
            <a:endParaRPr lang="en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C282-4096-2542-B786-0886D7683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6733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CBE7-D0BF-284A-AC99-A36F877BAC0A}" type="datetimeFigureOut">
              <a:rPr lang="en-FR" smtClean="0"/>
              <a:t>22/05/2023</a:t>
            </a:fld>
            <a:endParaRPr lang="en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C282-4096-2542-B786-0886D7683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6828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CBE7-D0BF-284A-AC99-A36F877BAC0A}" type="datetimeFigureOut">
              <a:rPr lang="en-FR" smtClean="0"/>
              <a:t>22/05/2023</a:t>
            </a:fld>
            <a:endParaRPr lang="en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C282-4096-2542-B786-0886D7683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7809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CBE7-D0BF-284A-AC99-A36F877BAC0A}" type="datetimeFigureOut">
              <a:rPr lang="en-FR" smtClean="0"/>
              <a:t>22/05/2023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C282-4096-2542-B786-0886D7683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5927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CBE7-D0BF-284A-AC99-A36F877BAC0A}" type="datetimeFigureOut">
              <a:rPr lang="en-FR" smtClean="0"/>
              <a:t>22/05/2023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C282-4096-2542-B786-0886D7683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52103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FCBE7-D0BF-284A-AC99-A36F877BAC0A}" type="datetimeFigureOut">
              <a:rPr lang="en-FR" smtClean="0"/>
              <a:t>22/05/2023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2C282-4096-2542-B786-0886D7683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57369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5E27-52AA-318B-899B-79CA12448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030571"/>
          </a:xfrm>
        </p:spPr>
        <p:txBody>
          <a:bodyPr anchor="t">
            <a:normAutofit/>
          </a:bodyPr>
          <a:lstStyle/>
          <a:p>
            <a:r>
              <a:rPr lang="en-FR" sz="3800" b="1" dirty="0">
                <a:latin typeface="Arial" panose="020B0604020202020204" pitchFamily="34" charset="0"/>
                <a:cs typeface="Arial" panose="020B0604020202020204" pitchFamily="34" charset="0"/>
              </a:rPr>
              <a:t>FUNDING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88D15-5163-0DB6-AA13-1B7CA8519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772616"/>
            <a:ext cx="6858000" cy="1241822"/>
          </a:xfrm>
        </p:spPr>
        <p:txBody>
          <a:bodyPr>
            <a:normAutofit/>
          </a:bodyPr>
          <a:lstStyle/>
          <a:p>
            <a:r>
              <a:rPr lang="en-FR" sz="2500" dirty="0">
                <a:latin typeface="Arial" panose="020B0604020202020204" pitchFamily="34" charset="0"/>
                <a:cs typeface="Arial" panose="020B0604020202020204" pitchFamily="34" charset="0"/>
              </a:rPr>
              <a:t>One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65AE8-76F8-E177-B7F2-993320B69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86" y="2410763"/>
            <a:ext cx="7329714" cy="24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1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7B75C6-325E-F390-9743-993C8715F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41"/>
          <a:stretch/>
        </p:blipFill>
        <p:spPr>
          <a:xfrm>
            <a:off x="438844" y="936171"/>
            <a:ext cx="8266313" cy="2559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36CE31-C2CB-4A87-4FD8-AF1FDA26A5F1}"/>
              </a:ext>
            </a:extLst>
          </p:cNvPr>
          <p:cNvSpPr txBox="1"/>
          <p:nvPr/>
        </p:nvSpPr>
        <p:spPr>
          <a:xfrm>
            <a:off x="1045345" y="3735280"/>
            <a:ext cx="5854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WP1: study links between anthropic activities and mechanisms of emergence</a:t>
            </a:r>
          </a:p>
          <a:p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Phase 1: Letters of intent - deadline 11 April 2023 </a:t>
            </a:r>
          </a:p>
          <a:p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Phase 2: Projects submission - deadline 19 September 2023 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5880D-E458-27F2-310C-1C94225EA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458" y="241870"/>
            <a:ext cx="1590783" cy="4693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D56A2F-6D40-DF78-28A0-8824C0505D9F}"/>
              </a:ext>
            </a:extLst>
          </p:cNvPr>
          <p:cNvSpPr txBox="1"/>
          <p:nvPr/>
        </p:nvSpPr>
        <p:spPr>
          <a:xfrm>
            <a:off x="438844" y="392557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PEPR PREZODE – call calendar </a:t>
            </a:r>
          </a:p>
        </p:txBody>
      </p:sp>
    </p:spTree>
    <p:extLst>
      <p:ext uri="{BB962C8B-B14F-4D97-AF65-F5344CB8AC3E}">
        <p14:creationId xmlns:p14="http://schemas.microsoft.com/office/powerpoint/2010/main" val="82911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7B75C6-325E-F390-9743-993C8715F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41"/>
          <a:stretch/>
        </p:blipFill>
        <p:spPr>
          <a:xfrm>
            <a:off x="438844" y="1030514"/>
            <a:ext cx="8266313" cy="2464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36CE31-C2CB-4A87-4FD8-AF1FDA26A5F1}"/>
              </a:ext>
            </a:extLst>
          </p:cNvPr>
          <p:cNvSpPr txBox="1"/>
          <p:nvPr/>
        </p:nvSpPr>
        <p:spPr>
          <a:xfrm>
            <a:off x="1045345" y="3735280"/>
            <a:ext cx="54312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WP1: study links between anthropic activities and mechanisms of emergence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WP2: develop prevention strategies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WP3: develop surveillance systems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WP4: increase capacity to detect and study zoonotic pathogens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WP5: transverse – governance and animation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8FAA35-8310-0586-BB65-5E6D98540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458" y="241870"/>
            <a:ext cx="1590783" cy="4693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6E95EB-B144-1EBB-4B96-7B4E6062E34A}"/>
              </a:ext>
            </a:extLst>
          </p:cNvPr>
          <p:cNvSpPr txBox="1"/>
          <p:nvPr/>
        </p:nvSpPr>
        <p:spPr>
          <a:xfrm>
            <a:off x="438844" y="392557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PEPR PREZODE – call calendar </a:t>
            </a:r>
          </a:p>
        </p:txBody>
      </p:sp>
    </p:spTree>
    <p:extLst>
      <p:ext uri="{BB962C8B-B14F-4D97-AF65-F5344CB8AC3E}">
        <p14:creationId xmlns:p14="http://schemas.microsoft.com/office/powerpoint/2010/main" val="68490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C84049-3241-1D78-3F18-D5B07E3FA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" b="614"/>
          <a:stretch/>
        </p:blipFill>
        <p:spPr>
          <a:xfrm>
            <a:off x="540000" y="324000"/>
            <a:ext cx="7733143" cy="4342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C4B877-17D9-7A97-F2FA-87D60CBFA209}"/>
              </a:ext>
            </a:extLst>
          </p:cNvPr>
          <p:cNvSpPr txBox="1"/>
          <p:nvPr/>
        </p:nvSpPr>
        <p:spPr>
          <a:xfrm>
            <a:off x="1843314" y="1045028"/>
            <a:ext cx="49276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FR" sz="2600" b="1" dirty="0">
                <a:solidFill>
                  <a:schemeClr val="accent1">
                    <a:lumMod val="75000"/>
                  </a:schemeClr>
                </a:solidFill>
              </a:rPr>
              <a:t>Direct and Indirect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9B6B88-CF09-2F1E-74AD-738F9C96ABDC}"/>
              </a:ext>
            </a:extLst>
          </p:cNvPr>
          <p:cNvSpPr txBox="1"/>
          <p:nvPr/>
        </p:nvSpPr>
        <p:spPr>
          <a:xfrm>
            <a:off x="1211943" y="3303760"/>
            <a:ext cx="203274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h</a:t>
            </a:r>
            <a:r>
              <a:rPr lang="en-FR" sz="1200" dirty="0"/>
              <a:t>eatwaves, droughts, sea level elevation, forest fires, floodings, extreme weather events</a:t>
            </a:r>
          </a:p>
          <a:p>
            <a:pPr algn="ctr"/>
            <a:endParaRPr lang="en-FR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F9BF8-27B6-33EB-E560-AC2EB472CAAE}"/>
              </a:ext>
            </a:extLst>
          </p:cNvPr>
          <p:cNvSpPr txBox="1"/>
          <p:nvPr/>
        </p:nvSpPr>
        <p:spPr>
          <a:xfrm>
            <a:off x="3361542" y="3303760"/>
            <a:ext cx="209005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infectious diseases, migration, agriculture productivity, allergens, economy</a:t>
            </a:r>
            <a:endParaRPr lang="en-FR" sz="1200" dirty="0"/>
          </a:p>
          <a:p>
            <a:pPr algn="ctr"/>
            <a:endParaRPr lang="en-FR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B0163-5C2C-99A7-0240-5925ECC3635F}"/>
              </a:ext>
            </a:extLst>
          </p:cNvPr>
          <p:cNvSpPr txBox="1"/>
          <p:nvPr/>
        </p:nvSpPr>
        <p:spPr>
          <a:xfrm>
            <a:off x="5511141" y="3303760"/>
            <a:ext cx="2090057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non transmissible diseases, mental health, food/water, vector-borne diseases</a:t>
            </a:r>
            <a:endParaRPr lang="en-FR" sz="1200" dirty="0"/>
          </a:p>
          <a:p>
            <a:pPr algn="ctr"/>
            <a:endParaRPr lang="en-FR" sz="800" dirty="0"/>
          </a:p>
          <a:p>
            <a:pPr algn="ctr"/>
            <a:endParaRPr lang="en-FR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36FC4-9D08-90C8-3E24-7966D3103EC9}"/>
              </a:ext>
            </a:extLst>
          </p:cNvPr>
          <p:cNvSpPr txBox="1"/>
          <p:nvPr/>
        </p:nvSpPr>
        <p:spPr>
          <a:xfrm>
            <a:off x="5101030" y="3008742"/>
            <a:ext cx="30552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FR" sz="1600" dirty="0">
                <a:solidFill>
                  <a:schemeClr val="accent1">
                    <a:lumMod val="75000"/>
                  </a:schemeClr>
                </a:solidFill>
              </a:rPr>
              <a:t>Major effects on health</a:t>
            </a:r>
          </a:p>
        </p:txBody>
      </p:sp>
    </p:spTree>
    <p:extLst>
      <p:ext uri="{BB962C8B-B14F-4D97-AF65-F5344CB8AC3E}">
        <p14:creationId xmlns:p14="http://schemas.microsoft.com/office/powerpoint/2010/main" val="389369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C84049-3241-1D78-3F18-D5B07E3FA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" b="614"/>
          <a:stretch/>
        </p:blipFill>
        <p:spPr>
          <a:xfrm>
            <a:off x="540000" y="324000"/>
            <a:ext cx="7733143" cy="4342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C4B877-17D9-7A97-F2FA-87D60CBFA209}"/>
              </a:ext>
            </a:extLst>
          </p:cNvPr>
          <p:cNvSpPr txBox="1"/>
          <p:nvPr/>
        </p:nvSpPr>
        <p:spPr>
          <a:xfrm>
            <a:off x="1843314" y="1045028"/>
            <a:ext cx="49276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FR" sz="2600" b="1" dirty="0">
                <a:solidFill>
                  <a:schemeClr val="accent1">
                    <a:lumMod val="75000"/>
                  </a:schemeClr>
                </a:solidFill>
              </a:rPr>
              <a:t>3 Themes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36FC4-9D08-90C8-3E24-7966D3103EC9}"/>
              </a:ext>
            </a:extLst>
          </p:cNvPr>
          <p:cNvSpPr txBox="1"/>
          <p:nvPr/>
        </p:nvSpPr>
        <p:spPr>
          <a:xfrm>
            <a:off x="5101030" y="3008742"/>
            <a:ext cx="30552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FR" sz="1600" dirty="0">
                <a:solidFill>
                  <a:schemeClr val="accent1">
                    <a:lumMod val="75000"/>
                  </a:schemeClr>
                </a:solidFill>
              </a:rPr>
              <a:t>Major effects on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EDB219-EB08-567E-AA8D-6EBC3B6DF58D}"/>
              </a:ext>
            </a:extLst>
          </p:cNvPr>
          <p:cNvSpPr txBox="1"/>
          <p:nvPr/>
        </p:nvSpPr>
        <p:spPr>
          <a:xfrm>
            <a:off x="1161143" y="1624579"/>
            <a:ext cx="6640286" cy="26007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FR" dirty="0"/>
              <a:t>A. </a:t>
            </a:r>
            <a:r>
              <a:rPr lang="en-GB" dirty="0"/>
              <a:t>Decision-science of environmental </a:t>
            </a:r>
            <a:r>
              <a:rPr lang="en-GB" dirty="0" err="1"/>
              <a:t>behavior</a:t>
            </a:r>
            <a:r>
              <a:rPr lang="en-GB" dirty="0"/>
              <a:t> and implementation</a:t>
            </a:r>
            <a:endParaRPr lang="en-FR" dirty="0"/>
          </a:p>
          <a:p>
            <a:r>
              <a:rPr lang="en-FR" sz="1500" dirty="0"/>
              <a:t>     e.g. intervention strategies, early alert systems</a:t>
            </a:r>
          </a:p>
          <a:p>
            <a:pPr>
              <a:spcBef>
                <a:spcPts val="600"/>
              </a:spcBef>
            </a:pPr>
            <a:r>
              <a:rPr lang="en-FR" dirty="0"/>
              <a:t>B. </a:t>
            </a:r>
            <a:r>
              <a:rPr lang="en-GB" dirty="0"/>
              <a:t>Food, Environment, and Biological Security</a:t>
            </a:r>
            <a:endParaRPr lang="en-FR" dirty="0"/>
          </a:p>
          <a:p>
            <a:r>
              <a:rPr lang="en-FR" sz="1500" dirty="0"/>
              <a:t>     e.g. food disease, vector borne diseases, mental health</a:t>
            </a:r>
          </a:p>
          <a:p>
            <a:pPr>
              <a:spcBef>
                <a:spcPts val="600"/>
              </a:spcBef>
            </a:pPr>
            <a:r>
              <a:rPr lang="en-FR" dirty="0"/>
              <a:t>C. Climate risks to ecosystems and populations</a:t>
            </a:r>
          </a:p>
          <a:p>
            <a:r>
              <a:rPr lang="en-FR" sz="1500" dirty="0"/>
              <a:t>     e.g. fire hazards, animals migrations, heat exposure consequences</a:t>
            </a:r>
          </a:p>
          <a:p>
            <a:endParaRPr lang="en-FR" dirty="0"/>
          </a:p>
          <a:p>
            <a:r>
              <a:rPr lang="en-FR" dirty="0"/>
              <a:t>A+B or A+C or A+B+C </a:t>
            </a:r>
          </a:p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06916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C84049-3241-1D78-3F18-D5B07E3FA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" b="614"/>
          <a:stretch/>
        </p:blipFill>
        <p:spPr>
          <a:xfrm>
            <a:off x="540000" y="324000"/>
            <a:ext cx="7733143" cy="4342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C4B877-17D9-7A97-F2FA-87D60CBFA209}"/>
              </a:ext>
            </a:extLst>
          </p:cNvPr>
          <p:cNvSpPr txBox="1"/>
          <p:nvPr/>
        </p:nvSpPr>
        <p:spPr>
          <a:xfrm>
            <a:off x="1843314" y="1045028"/>
            <a:ext cx="49276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FR" sz="2600" b="1" dirty="0">
                <a:solidFill>
                  <a:schemeClr val="accent1">
                    <a:lumMod val="75000"/>
                  </a:schemeClr>
                </a:solidFill>
              </a:rPr>
              <a:t>Eligibility criteria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36FC4-9D08-90C8-3E24-7966D3103EC9}"/>
              </a:ext>
            </a:extLst>
          </p:cNvPr>
          <p:cNvSpPr txBox="1"/>
          <p:nvPr/>
        </p:nvSpPr>
        <p:spPr>
          <a:xfrm>
            <a:off x="5101030" y="3008742"/>
            <a:ext cx="30552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FR" sz="1600" dirty="0">
                <a:solidFill>
                  <a:schemeClr val="accent1">
                    <a:lumMod val="75000"/>
                  </a:schemeClr>
                </a:solidFill>
              </a:rPr>
              <a:t>Major effects on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EDB219-EB08-567E-AA8D-6EBC3B6DF58D}"/>
              </a:ext>
            </a:extLst>
          </p:cNvPr>
          <p:cNvSpPr txBox="1"/>
          <p:nvPr/>
        </p:nvSpPr>
        <p:spPr>
          <a:xfrm>
            <a:off x="1161143" y="1624579"/>
            <a:ext cx="6640286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FR" dirty="0"/>
              <a:t>3 partners from 3 countries</a:t>
            </a:r>
          </a:p>
          <a:p>
            <a:r>
              <a:rPr lang="en-GB" dirty="0"/>
              <a:t>I</a:t>
            </a:r>
            <a:r>
              <a:rPr lang="en-FR" dirty="0"/>
              <a:t>nterdisciplinarity</a:t>
            </a:r>
          </a:p>
          <a:p>
            <a:r>
              <a:rPr lang="en-GB" b="1" dirty="0"/>
              <a:t>Societal partners </a:t>
            </a:r>
            <a:r>
              <a:rPr lang="en-GB" dirty="0"/>
              <a:t>(i.e. public health, civil society, NGOs…)</a:t>
            </a:r>
          </a:p>
          <a:p>
            <a:r>
              <a:rPr lang="en-FR" dirty="0"/>
              <a:t>10,000 to 300,000 EUR / project / partner</a:t>
            </a:r>
          </a:p>
          <a:p>
            <a:endParaRPr lang="en-FR" dirty="0"/>
          </a:p>
          <a:p>
            <a:r>
              <a:rPr lang="en-FR" dirty="0"/>
              <a:t>Thailand non eligible but… 30% service provision</a:t>
            </a:r>
          </a:p>
          <a:p>
            <a:r>
              <a:rPr lang="en-FR" dirty="0"/>
              <a:t>Laos eligible -&gt; US Department of State</a:t>
            </a:r>
          </a:p>
          <a:p>
            <a:endParaRPr lang="en-FR" dirty="0"/>
          </a:p>
          <a:p>
            <a:r>
              <a:rPr lang="en-GB" dirty="0"/>
              <a:t>Pre-proposals: 15 July 2023; Full proposals: January 2024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14186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C7E61-FCFF-F43D-4A10-087B54F7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MOHIP call</a:t>
            </a:r>
            <a:endParaRPr lang="en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EAD08-4F96-6456-BA02-A8323E9B5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3848"/>
            <a:ext cx="7886700" cy="2913123"/>
          </a:xfrm>
        </p:spPr>
        <p:txBody>
          <a:bodyPr>
            <a:no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Eligible countries: Lao PDR, Thailand, and Viet Nam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$30,000 for up to 2 years. include: Lao PDR, Viet Nam, and Thailand. 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The research project can address the disciplines of animal health, human health, and environmental health utilizing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a One Health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approach involving the study of critical problems and issues facing the sub-region. Proposals with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multisectoral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multidisciplinary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efforts to address One Health and health security issues are encouraged. Projects examining the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role of the environment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in One Health issues facing Lao PDR, Thailand, and Viet Nam will be given additional consideration.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Deadline to submit proposal: June 22, 2023 11:59pm EST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Anticipated project start date: September 1, 2023</a:t>
            </a:r>
            <a:endParaRPr lang="en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88001-3033-F6AA-125A-5BE63CE86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871" y="0"/>
            <a:ext cx="3242129" cy="160274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00DD39-786D-EA13-E334-429CF7B36D91}"/>
              </a:ext>
            </a:extLst>
          </p:cNvPr>
          <p:cNvSpPr txBox="1">
            <a:spLocks/>
          </p:cNvSpPr>
          <p:nvPr/>
        </p:nvSpPr>
        <p:spPr>
          <a:xfrm>
            <a:off x="628650" y="1145547"/>
            <a:ext cx="5924550" cy="3186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Michigan State University Mekong One Health Innovation Program (MOHIP) Call for Research Proposals from Lower Mekong countries</a:t>
            </a:r>
          </a:p>
        </p:txBody>
      </p:sp>
    </p:spTree>
    <p:extLst>
      <p:ext uri="{BB962C8B-B14F-4D97-AF65-F5344CB8AC3E}">
        <p14:creationId xmlns:p14="http://schemas.microsoft.com/office/powerpoint/2010/main" val="469838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203</TotalTime>
  <Words>428</Words>
  <Application>Microsoft Macintosh PowerPoint</Application>
  <PresentationFormat>On-screen Show (16:9)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FUNDING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MOHIP call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Vanina GUERNIER</dc:creator>
  <cp:lastModifiedBy>Vanina GUERNIER</cp:lastModifiedBy>
  <cp:revision>7</cp:revision>
  <dcterms:created xsi:type="dcterms:W3CDTF">2023-05-22T03:23:26Z</dcterms:created>
  <dcterms:modified xsi:type="dcterms:W3CDTF">2023-05-22T06:47:00Z</dcterms:modified>
</cp:coreProperties>
</file>